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69" r:id="rId15"/>
    <p:sldId id="270" r:id="rId16"/>
    <p:sldId id="271" r:id="rId17"/>
    <p:sldId id="272" r:id="rId18"/>
    <p:sldId id="280" r:id="rId19"/>
    <p:sldId id="276" r:id="rId20"/>
    <p:sldId id="277" r:id="rId21"/>
    <p:sldId id="281" r:id="rId22"/>
    <p:sldId id="273" r:id="rId23"/>
    <p:sldId id="274" r:id="rId24"/>
    <p:sldId id="285" r:id="rId25"/>
    <p:sldId id="282" r:id="rId26"/>
    <p:sldId id="284" r:id="rId27"/>
    <p:sldId id="296" r:id="rId28"/>
    <p:sldId id="297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4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8F38F5-7B5E-4740-A337-243BDA8AEE03}"/>
              </a:ext>
            </a:extLst>
          </p:cNvPr>
          <p:cNvSpPr/>
          <p:nvPr userDrawn="1"/>
        </p:nvSpPr>
        <p:spPr>
          <a:xfrm>
            <a:off x="0" y="0"/>
            <a:ext cx="12192000" cy="189411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BA2BA-9483-4E2C-A77A-E6E29217DC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525"/>
            <a:ext cx="11851341" cy="898899"/>
          </a:xfrm>
        </p:spPr>
        <p:txBody>
          <a:bodyPr anchor="t"/>
          <a:lstStyle>
            <a:lvl1pPr algn="r"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 dirty="0"/>
              <a:t>Lecture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AE08C-2DFA-41BF-90C8-9EA00F99C8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07341" y="1231366"/>
            <a:ext cx="9144000" cy="1655762"/>
          </a:xfrm>
        </p:spPr>
        <p:txBody>
          <a:bodyPr/>
          <a:lstStyle>
            <a:lvl1pPr marL="0" indent="0" algn="r">
              <a:buNone/>
              <a:defRPr sz="2400" b="1">
                <a:solidFill>
                  <a:srgbClr val="E84A2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UIUC ECON 490 Applied Machine Learning in Economics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B1E16-2EB5-4057-8781-B961329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2023-03-28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4441-01B0-41A1-8706-6CD39985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A2F5-AFD8-4CB7-94DF-AE9A5AE7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75FF-077C-4A9C-8FD6-35D07DF0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646656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952E9-6B42-4894-8BB8-6ADD0A2A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585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AAB0-FB1C-493B-B9B5-447A7773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2023-03-28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F192-81D6-44BA-8736-B2F12F07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A711-06AE-4806-911B-BBE202B1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64FB-22DA-489F-A215-E7347B1C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0515600" cy="599492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65B7-316C-48E3-AEDC-F481C7851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41D60-CF11-439F-8836-F27C0AF7B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6D71-0B86-47F3-AD6F-EB441160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2023-03-28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0E042-AC4B-43D6-985A-EB378A9E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FB824-0178-4DED-9CBE-3273B7CC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300A-2C9A-4093-B985-4F4B6268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571500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4F2B7-5EBF-4087-A642-205DFE48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2023-03-28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CE22-9D48-4C84-9B69-6BBF1E27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7F086-97F3-4CE6-B8FB-3C1753E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0209-7C5B-4EC8-94A5-312EEE26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66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AE19-C506-4FDE-A397-5C4332C5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2639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1F3D-37BA-480B-B982-1860DB90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2023-03-28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949C-A0E1-4647-B8B2-D85327C7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E57A-49FB-4F07-B574-D6CBB72D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21E-DE5C-4180-9CAA-602201C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021"/>
            <a:ext cx="10515600" cy="1325563"/>
          </a:xfrm>
        </p:spPr>
        <p:txBody>
          <a:bodyPr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9590-BEA7-4C8D-BF3F-06F2D6DF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049B3-9CED-4E23-9702-DFA968569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78C6F-35E5-4AC9-9979-79A87F74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CDDB2-1741-4FBF-ACE4-DC59F484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FE34F-0467-4747-9DFB-2267314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2023-03-28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BD7FE-4933-4DFC-9293-502C519E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18997-C271-43D0-B331-EFF42790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0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6B40F-1C8A-4CAB-81CE-92FA25AF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2023-03-28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1875-C122-4619-BCF7-7FFC9B6A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607BB-0E3B-4587-9195-D602F5D9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38E78-76CC-4442-B3DA-8B33E6B1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AA233-36CB-4521-9764-D67D07E7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90D0-F842-4FA6-B4B0-74B99AB6A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9399-398A-4C41-8C6C-06BD9AEFD18D}" type="datetimeFigureOut">
              <a:rPr lang="en-US" smtClean="0"/>
              <a:t>2023-03-28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103-0A9E-429B-8AD9-95DFE9C9B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8BF6D-F576-44C5-9C89-A457EE5B4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9" r:id="rId4"/>
    <p:sldLayoutId id="2147483651" r:id="rId5"/>
    <p:sldLayoutId id="2147483653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F6D3-5610-4D4B-957E-425A40D8D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RDD1: Sharp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DB47B-1C47-4D14-88E6-CDB1E27E9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UIUC ECON 474 Econometrics of Policy Evaluation</a:t>
            </a:r>
          </a:p>
        </p:txBody>
      </p:sp>
    </p:spTree>
    <p:extLst>
      <p:ext uri="{BB962C8B-B14F-4D97-AF65-F5344CB8AC3E}">
        <p14:creationId xmlns:p14="http://schemas.microsoft.com/office/powerpoint/2010/main" val="386016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F83A-3169-DC30-9779-9A2346CA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Binned scatterplots summarize the data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9FB4B43-223C-AFD2-58A4-3266322DB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36647"/>
            <a:ext cx="5181600" cy="278946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074188F-283B-C1A6-FFF3-0F0F885EAA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36647"/>
            <a:ext cx="5181600" cy="27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2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9B56-4FF6-A9BD-6651-D40F4FB6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Binned scatterplots hide the data distribution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D3DEE7-0063-047E-E74E-C457FFAEE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827" y="1143000"/>
            <a:ext cx="8516346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4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311C-980A-7F85-68BA-5CC75B87B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is similar to IV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FE0C8-7035-13B8-A7F5-B881EF318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stages, reduced forms, and LATEs</a:t>
            </a:r>
          </a:p>
        </p:txBody>
      </p:sp>
    </p:spTree>
    <p:extLst>
      <p:ext uri="{BB962C8B-B14F-4D97-AF65-F5344CB8AC3E}">
        <p14:creationId xmlns:p14="http://schemas.microsoft.com/office/powerpoint/2010/main" val="1777775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AD00-9EC0-073B-0496-0BAAC29C8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example: Hoekstra (2009)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FEB46-CF17-EEBE-0523-9E8FAC3D5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Hoekstra (2009) “The Effect of Attending the Flagship State University on Earnings: A Discontinuity-Based Approach”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Deep institutional knowledge:</a:t>
            </a:r>
          </a:p>
          <a:p>
            <a:r>
              <a:rPr lang="en-US" dirty="0"/>
              <a:t>Universities use </a:t>
            </a:r>
            <a:r>
              <a:rPr lang="en-US" b="1" dirty="0">
                <a:solidFill>
                  <a:srgbClr val="E84A27"/>
                </a:solidFill>
              </a:rPr>
              <a:t>standardized test score cutoffs</a:t>
            </a:r>
            <a:r>
              <a:rPr lang="en-US" dirty="0"/>
              <a:t> to determine </a:t>
            </a:r>
            <a:r>
              <a:rPr lang="en-US" b="1" dirty="0">
                <a:solidFill>
                  <a:srgbClr val="E84A27"/>
                </a:solidFill>
              </a:rPr>
              <a:t>admission decisions</a:t>
            </a:r>
          </a:p>
          <a:p>
            <a:r>
              <a:rPr lang="en-US" dirty="0"/>
              <a:t>Specific threshold </a:t>
            </a:r>
            <a:r>
              <a:rPr lang="en-US" b="1" dirty="0">
                <a:solidFill>
                  <a:srgbClr val="E84A27"/>
                </a:solidFill>
              </a:rPr>
              <a:t>values are </a:t>
            </a:r>
            <a:r>
              <a:rPr lang="en-US" dirty="0"/>
              <a:t>somewhat </a:t>
            </a:r>
            <a:r>
              <a:rPr lang="en-US" b="1" dirty="0">
                <a:solidFill>
                  <a:srgbClr val="E84A27"/>
                </a:solidFill>
              </a:rPr>
              <a:t>arbitrary</a:t>
            </a:r>
          </a:p>
          <a:p>
            <a:r>
              <a:rPr lang="en-US" dirty="0"/>
              <a:t>Appy RDD to determine the paper’s title</a:t>
            </a:r>
          </a:p>
        </p:txBody>
      </p:sp>
    </p:spTree>
    <p:extLst>
      <p:ext uri="{BB962C8B-B14F-4D97-AF65-F5344CB8AC3E}">
        <p14:creationId xmlns:p14="http://schemas.microsoft.com/office/powerpoint/2010/main" val="3852626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AD2AE6-6588-BDDA-69D5-72F3C5DC2F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First-stage: does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/>
                  <a:t> predict treatment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AD2AE6-6588-BDDA-69D5-72F3C5DC2F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6415" r="-1681" b="-39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2B15EF-D37F-6C26-3425-148B469F0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2564" y="1143000"/>
            <a:ext cx="6306871" cy="4584700"/>
          </a:xfrm>
        </p:spPr>
      </p:pic>
    </p:spTree>
    <p:extLst>
      <p:ext uri="{BB962C8B-B14F-4D97-AF65-F5344CB8AC3E}">
        <p14:creationId xmlns:p14="http://schemas.microsoft.com/office/powerpoint/2010/main" val="382847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6778D2-42AF-0485-2CC4-597B026B00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Reduced form: is outcome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 discontinuous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6778D2-42AF-0485-2CC4-597B026B0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6415" b="-39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F424C6-1A12-E4FF-8EE8-4E24807BA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4480" y="1136650"/>
            <a:ext cx="6163039" cy="4584700"/>
          </a:xfrm>
        </p:spPr>
      </p:pic>
    </p:spTree>
    <p:extLst>
      <p:ext uri="{BB962C8B-B14F-4D97-AF65-F5344CB8AC3E}">
        <p14:creationId xmlns:p14="http://schemas.microsoft.com/office/powerpoint/2010/main" val="1098921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DBE06-7B42-339E-0998-2D55262E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RDD estimates the LATE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6D3FA-1D15-E790-B976-9EF17D2D8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discontinuity is the average treatment effect!</a:t>
            </a:r>
          </a:p>
          <a:p>
            <a:r>
              <a:rPr lang="en-US" dirty="0"/>
              <a:t>For those “local to” the cutoff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Specifically, the discontinuity is a </a:t>
            </a:r>
            <a:r>
              <a:rPr lang="en-US" b="1" dirty="0">
                <a:solidFill>
                  <a:srgbClr val="E84A27"/>
                </a:solidFill>
              </a:rPr>
              <a:t>local</a:t>
            </a:r>
            <a:r>
              <a:rPr lang="en-US" dirty="0"/>
              <a:t> average treatment effect</a:t>
            </a:r>
          </a:p>
          <a:p>
            <a:r>
              <a:rPr lang="en-US" dirty="0"/>
              <a:t>Does not apply to tail observations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73D05D-22FC-5C81-40A9-AB31FC1C05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04079"/>
            <a:ext cx="5181600" cy="3854604"/>
          </a:xfrm>
        </p:spPr>
      </p:pic>
    </p:spTree>
    <p:extLst>
      <p:ext uri="{BB962C8B-B14F-4D97-AF65-F5344CB8AC3E}">
        <p14:creationId xmlns:p14="http://schemas.microsoft.com/office/powerpoint/2010/main" val="397650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45E2-10C4-C814-18E1-4D70065C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Sharp RDDs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BF7FE-E432-167A-47BA-D847F5F90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Putting thresholds into regression formula</a:t>
            </a:r>
          </a:p>
        </p:txBody>
      </p:sp>
    </p:spTree>
    <p:extLst>
      <p:ext uri="{BB962C8B-B14F-4D97-AF65-F5344CB8AC3E}">
        <p14:creationId xmlns:p14="http://schemas.microsoft.com/office/powerpoint/2010/main" val="509555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81066E-1385-3094-4FC4-7F147103B8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Require “smooth”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dirty="0"/>
                  <a:t> around threshold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81066E-1385-3094-4FC4-7F147103B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5253" b="-5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05D69EC-F5AA-48D1-921D-3608683BD28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u="sng" dirty="0"/>
                  <a:t>Continuity assumption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“Continuous potential outcomes”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Treated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right, observed</a:t>
                </a:r>
              </a:p>
              <a:p>
                <a:r>
                  <a:rPr lang="en-US" dirty="0"/>
                  <a:t>Untreated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left, unobserved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Note: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i="1" dirty="0"/>
                  <a:t> are not plotted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05D69EC-F5AA-48D1-921D-3608683BD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7AFB6-927F-6EB7-B251-BB8EB8B8C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608941"/>
            <a:ext cx="5181600" cy="3644880"/>
          </a:xfrm>
        </p:spPr>
      </p:pic>
    </p:spTree>
    <p:extLst>
      <p:ext uri="{BB962C8B-B14F-4D97-AF65-F5344CB8AC3E}">
        <p14:creationId xmlns:p14="http://schemas.microsoft.com/office/powerpoint/2010/main" val="227857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AF1A884-13AC-6AA2-EB9C-B715CD84B6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Counterfactual is absence of cutoff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dirty="0"/>
                  <a:t> decision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AF1A884-13AC-6AA2-EB9C-B715CD84B6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8283" b="-49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26655D-E2E1-8652-5224-415AE97050E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Some simulated data:</a:t>
                </a:r>
              </a:p>
              <a:p>
                <a:r>
                  <a:rPr lang="en-US" dirty="0"/>
                  <a:t>Left hand side data are potential outcomes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RHS 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The </a:t>
                </a:r>
                <a:r>
                  <a:rPr lang="en-US" b="1" dirty="0">
                    <a:solidFill>
                      <a:srgbClr val="E84A27"/>
                    </a:solidFill>
                  </a:rPr>
                  <a:t>true</a:t>
                </a:r>
                <a:r>
                  <a:rPr lang="en-US" b="0" dirty="0"/>
                  <a:t> line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/>
                  <a:t> right of cutoff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E84A27"/>
                    </a:solidFill>
                  </a:rPr>
                  <a:t>counterfactual</a:t>
                </a:r>
              </a:p>
              <a:p>
                <a:r>
                  <a:rPr lang="en-US" dirty="0"/>
                  <a:t>Vice versa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/>
                  <a:t> line left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Unobservable!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26655D-E2E1-8652-5224-415AE9705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28A197-0E50-FF98-E893-F425FD75B7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642141"/>
            <a:ext cx="5181600" cy="3578480"/>
          </a:xfrm>
        </p:spPr>
      </p:pic>
    </p:spTree>
    <p:extLst>
      <p:ext uri="{BB962C8B-B14F-4D97-AF65-F5344CB8AC3E}">
        <p14:creationId xmlns:p14="http://schemas.microsoft.com/office/powerpoint/2010/main" val="94789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7226F-E9AE-1C30-BE78-ED3E9C7B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1564E-DDCD-F211-1621-9E2F6B270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Today</a:t>
            </a:r>
            <a:r>
              <a:rPr lang="en-US" dirty="0"/>
              <a:t>:</a:t>
            </a:r>
          </a:p>
          <a:p>
            <a:r>
              <a:rPr lang="en-US" dirty="0"/>
              <a:t>Regression discontinuity design intuition</a:t>
            </a:r>
          </a:p>
          <a:p>
            <a:r>
              <a:rPr lang="en-US" dirty="0"/>
              <a:t>Binned scatter plots</a:t>
            </a:r>
          </a:p>
          <a:p>
            <a:r>
              <a:rPr lang="en-US" dirty="0"/>
              <a:t>RDD has IV intuition</a:t>
            </a:r>
          </a:p>
          <a:p>
            <a:r>
              <a:rPr lang="en-US" dirty="0"/>
              <a:t>Estimating Sharp RDD</a:t>
            </a:r>
          </a:p>
          <a:p>
            <a:r>
              <a:rPr lang="en-US" dirty="0"/>
              <a:t>RDD Identification Challenges</a:t>
            </a:r>
          </a:p>
          <a:p>
            <a:r>
              <a:rPr lang="en-US" dirty="0"/>
              <a:t>Replicate Lindo et al. (2010) Academic probation on performance</a:t>
            </a:r>
          </a:p>
        </p:txBody>
      </p:sp>
    </p:spTree>
    <p:extLst>
      <p:ext uri="{BB962C8B-B14F-4D97-AF65-F5344CB8AC3E}">
        <p14:creationId xmlns:p14="http://schemas.microsoft.com/office/powerpoint/2010/main" val="198398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A884-13AC-6AA2-EB9C-B715CD84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RDD is fundamentally an extrapolation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26655D-E2E1-8652-5224-415AE97050E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Causal identification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line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line to be continuous at cutoff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Otherwise, control group can be treated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would become </a:t>
                </a:r>
                <a:r>
                  <a:rPr lang="en-US" b="1" dirty="0">
                    <a:solidFill>
                      <a:srgbClr val="E84A27"/>
                    </a:solidFill>
                  </a:rPr>
                  <a:t>endogenous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the </a:t>
                </a:r>
                <a:r>
                  <a:rPr lang="en-US" u="sng" dirty="0"/>
                  <a:t>continuity assumption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26655D-E2E1-8652-5224-415AE9705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71" t="-2267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28A197-0E50-FF98-E893-F425FD75B7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642141"/>
            <a:ext cx="5181600" cy="3578480"/>
          </a:xfrm>
        </p:spPr>
      </p:pic>
    </p:spTree>
    <p:extLst>
      <p:ext uri="{BB962C8B-B14F-4D97-AF65-F5344CB8AC3E}">
        <p14:creationId xmlns:p14="http://schemas.microsoft.com/office/powerpoint/2010/main" val="658853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786372-515A-910F-DAB3-B4BBBC0953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RDD is </a:t>
                </a:r>
                <a:r>
                  <a:rPr lang="en-US" u="sng" dirty="0"/>
                  <a:t>only</a:t>
                </a:r>
                <a:r>
                  <a:rPr lang="en-US" dirty="0"/>
                  <a:t> causal around the cutoff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786372-515A-910F-DAB3-B4BBBC0953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8283" b="-49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AF468F1-FFCC-86B4-930F-A310DFCC406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Causal identification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directly from the continuity </a:t>
                </a:r>
                <a:r>
                  <a:rPr lang="en-US" dirty="0" err="1"/>
                  <a:t>asm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Specifically:</a:t>
                </a:r>
              </a:p>
              <a:p>
                <a:r>
                  <a:rPr lang="en-US" dirty="0"/>
                  <a:t>Running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induces people </a:t>
                </a:r>
                <a:r>
                  <a:rPr lang="en-US" b="1" dirty="0">
                    <a:solidFill>
                      <a:srgbClr val="E84A27"/>
                    </a:solidFill>
                  </a:rPr>
                  <a:t>at cutoff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into treatment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Analogous to instrument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inducing </a:t>
                </a:r>
                <a:r>
                  <a:rPr lang="en-US" b="1" i="1" dirty="0"/>
                  <a:t>some</a:t>
                </a:r>
                <a:r>
                  <a:rPr lang="en-US" dirty="0"/>
                  <a:t> people into treatment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E84A27"/>
                    </a:solidFill>
                  </a:rPr>
                  <a:t>local</a:t>
                </a:r>
                <a:r>
                  <a:rPr lang="en-US" dirty="0"/>
                  <a:t> 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AF468F1-FFCC-86B4-930F-A310DFCC4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3067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94DF5-41B3-F9A7-7F7D-160F6C43F4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655841"/>
            <a:ext cx="5181600" cy="3551081"/>
          </a:xfrm>
        </p:spPr>
      </p:pic>
    </p:spTree>
    <p:extLst>
      <p:ext uri="{BB962C8B-B14F-4D97-AF65-F5344CB8AC3E}">
        <p14:creationId xmlns:p14="http://schemas.microsoft.com/office/powerpoint/2010/main" val="41979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3E22-9137-E5BB-3D39-85FA66A07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Potential outcomes produces RDD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060EA6-C3AD-DD4C-6B10-CA88EC8242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43000"/>
                <a:ext cx="10640627" cy="45854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Treatment status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determined by cutoff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of running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Potential outcomes: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Recall the switching equation: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Plug in potential outcomes and add statistical noise yields regression: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060EA6-C3AD-DD4C-6B10-CA88EC824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43000"/>
                <a:ext cx="10640627" cy="4585447"/>
              </a:xfrm>
              <a:blipFill>
                <a:blip r:embed="rId2"/>
                <a:stretch>
                  <a:fillRect l="-1145" t="-2261" b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82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1CAA3-CF0D-3A8A-555B-8B9F67E5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RDD with real-world data may be non-linear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265395-8B10-BE66-333A-C628282DEF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might not have a linear relationship in reality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produces a specific untreated intercept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 specific treated intercept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To get different intercept </a:t>
                </a:r>
                <a:r>
                  <a:rPr lang="en-US" b="1" dirty="0"/>
                  <a:t>and</a:t>
                </a:r>
                <a:r>
                  <a:rPr lang="en-US" dirty="0"/>
                  <a:t> slope term: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E84A27"/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E84A27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Untreated slope: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Treated slope: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265395-8B10-BE66-333A-C628282DE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75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5D63-7921-2BCA-048D-730E7F1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Non-linear data generating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D6E8E6-D75F-EE10-28F0-5DB068446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263" y="1143000"/>
            <a:ext cx="7263474" cy="4584700"/>
          </a:xfrm>
        </p:spPr>
      </p:pic>
    </p:spTree>
    <p:extLst>
      <p:ext uri="{BB962C8B-B14F-4D97-AF65-F5344CB8AC3E}">
        <p14:creationId xmlns:p14="http://schemas.microsoft.com/office/powerpoint/2010/main" val="1358542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B50F-A64F-39C2-49D8-7C59F58C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careful with non-linear relationships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DBA439-7864-3DDB-8679-8D93F745D5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886142"/>
            <a:ext cx="5181600" cy="1542858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921069A-876A-BFA4-DD1B-EF5EF3EC72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584900"/>
            <a:ext cx="5181600" cy="369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9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DDCBD8-3CDB-2A0B-0981-95EC27D7BF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Consider adding a quadratic term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DDCBD8-3CDB-2A0B-0981-95EC27D7BF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0202" b="-5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E498AE-5AC2-DB12-DCC8-9F49910462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205737"/>
            <a:ext cx="5181600" cy="1223263"/>
          </a:xfr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8469D29F-CA82-30FF-5049-CC70A5D7E8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588333"/>
            <a:ext cx="5181600" cy="3686097"/>
          </a:xfrm>
        </p:spPr>
      </p:pic>
    </p:spTree>
    <p:extLst>
      <p:ext uri="{BB962C8B-B14F-4D97-AF65-F5344CB8AC3E}">
        <p14:creationId xmlns:p14="http://schemas.microsoft.com/office/powerpoint/2010/main" val="4266337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88E5-5DB6-3A31-131A-E1247D92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Keep polynomial order around 1 or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90195B-B4E3-86ED-82E9-9D3DD114F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827" y="1143000"/>
            <a:ext cx="8516346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52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125FA-06A6-D743-66F4-EAB84C8FB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Center the running variable for correct causal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F07D05-C535-E08B-79B0-62BB7373D8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endParaRPr lang="en-US" sz="6400" dirty="0"/>
              </a:p>
              <a:p>
                <a:pPr marL="0" indent="0">
                  <a:buNone/>
                </a:pPr>
                <a:r>
                  <a:rPr lang="en-US" sz="6400" dirty="0"/>
                  <a:t>Adjust your running variable such that the threshold value is zero</a:t>
                </a:r>
              </a:p>
              <a:p>
                <a:r>
                  <a:rPr lang="en-US" sz="6400" dirty="0"/>
                  <a:t>“Centering” changes the interpretation of the intercept to be </a:t>
                </a:r>
                <a:r>
                  <a:rPr lang="en-US" sz="6400" i="1" dirty="0"/>
                  <a:t>at the threshold</a:t>
                </a:r>
                <a:r>
                  <a:rPr lang="en-US" sz="6400" dirty="0"/>
                  <a:t>.</a:t>
                </a:r>
              </a:p>
              <a:p>
                <a:r>
                  <a:rPr lang="en-US" sz="6400" dirty="0"/>
                  <a:t>Then the coefficient on </a:t>
                </a:r>
                <a14:m>
                  <m:oMath xmlns:m="http://schemas.openxmlformats.org/officeDocument/2006/math">
                    <m:r>
                      <a:rPr lang="en-US" sz="6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6400" dirty="0"/>
                  <a:t> becomes the causal effect of interest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F07D05-C535-E08B-79B0-62BB7373D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824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63B7B-37EB-0081-B38B-97383339E7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Dependent</a:t>
            </a:r>
            <a:r>
              <a:rPr lang="fr-FR" dirty="0">
                <a:latin typeface="Consolas" panose="020B0609020204030204" pitchFamily="49" charset="0"/>
              </a:rPr>
              <a:t> Var.:                  y                  </a:t>
            </a:r>
            <a:r>
              <a:rPr lang="fr-FR" dirty="0" err="1">
                <a:latin typeface="Consolas" panose="020B0609020204030204" pitchFamily="49" charset="0"/>
              </a:rPr>
              <a:t>y</a:t>
            </a:r>
            <a:endParaRPr lang="fr-F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</a:rPr>
              <a:t>                                                     </a:t>
            </a: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</a:rPr>
              <a:t>Constant         2.301*** (0.1645)   -1.511* (0.5763)</a:t>
            </a: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</a:rPr>
              <a:t>x               0.1271*** (0.0238)                   </a:t>
            </a:r>
          </a:p>
          <a:p>
            <a:pPr marL="0" indent="0">
              <a:buNone/>
            </a:pPr>
            <a:r>
              <a:rPr lang="fr-FR" b="1" dirty="0">
                <a:solidFill>
                  <a:srgbClr val="E84A27"/>
                </a:solidFill>
                <a:latin typeface="Consolas" panose="020B0609020204030204" pitchFamily="49" charset="0"/>
              </a:rPr>
              <a:t>d                2.422*** (0.2327)     2.752* (1.035)</a:t>
            </a: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</a:rPr>
              <a:t>x </a:t>
            </a:r>
            <a:r>
              <a:rPr lang="fr-FR" dirty="0" err="1">
                <a:latin typeface="Consolas" panose="020B0609020204030204" pitchFamily="49" charset="0"/>
              </a:rPr>
              <a:t>x</a:t>
            </a:r>
            <a:r>
              <a:rPr lang="fr-FR" dirty="0">
                <a:latin typeface="Consolas" panose="020B0609020204030204" pitchFamily="49" charset="0"/>
              </a:rPr>
              <a:t> d             -0.0110 (0.0336)                   </a:t>
            </a: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</a:rPr>
              <a:t>x_plus_30                          0.1271*** (0.0238)</a:t>
            </a: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</a:rPr>
              <a:t>x_plus_30 x d                        -0.0110 (0.0336)</a:t>
            </a: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</a:rPr>
              <a:t>_______________ __________________ __________________</a:t>
            </a: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</a:rPr>
              <a:t>S.E. type                      IID                </a:t>
            </a:r>
            <a:r>
              <a:rPr lang="fr-FR" dirty="0" err="1">
                <a:latin typeface="Consolas" panose="020B0609020204030204" pitchFamily="49" charset="0"/>
              </a:rPr>
              <a:t>IID</a:t>
            </a:r>
            <a:endParaRPr lang="fr-F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</a:rPr>
              <a:t>Observations                    24                 24</a:t>
            </a: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</a:rPr>
              <a:t>R2                         0.98320            0.98320</a:t>
            </a: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</a:rPr>
              <a:t>Adj. R2                    0.98068            0.98068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883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5E3E-F1D2-0A65-B0DE-EC710452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A67AE4-7B4D-BBCB-92BE-D0CCFAD6DFD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When 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can be adjusted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A67AE4-7B4D-BBCB-92BE-D0CCFAD6D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28" t="-5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57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D37E5-74A2-F343-C435-FDFA0B603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Intuition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CD7B1-E7B1-0386-FB11-ECC37537D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Thresholds decisions</a:t>
            </a:r>
          </a:p>
        </p:txBody>
      </p:sp>
    </p:spTree>
    <p:extLst>
      <p:ext uri="{BB962C8B-B14F-4D97-AF65-F5344CB8AC3E}">
        <p14:creationId xmlns:p14="http://schemas.microsoft.com/office/powerpoint/2010/main" val="4274839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0D768-E7AD-83BA-C7D3-AE0F71E3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Considerations for identification violations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E0128D-7A85-4C9E-926D-C7FB75DB4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Identification requires smooth potential outcome function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Violations to watch out for: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People manipulating their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be treated: “</a:t>
                </a:r>
                <a:r>
                  <a:rPr lang="en-US" b="1" dirty="0">
                    <a:solidFill>
                      <a:srgbClr val="E84A27"/>
                    </a:solidFill>
                  </a:rPr>
                  <a:t>bunching</a:t>
                </a:r>
                <a:r>
                  <a:rPr lang="en-US" dirty="0"/>
                  <a:t>”</a:t>
                </a:r>
              </a:p>
              <a:p>
                <a:pPr lvl="1"/>
                <a:r>
                  <a:rPr lang="en-US" dirty="0"/>
                  <a:t>Retaking exams, self-reported incomes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>
                    <a:solidFill>
                      <a:srgbClr val="E84A27"/>
                    </a:solidFill>
                  </a:rPr>
                  <a:t>Other confounders </a:t>
                </a:r>
                <a:r>
                  <a:rPr lang="en-US" dirty="0"/>
                  <a:t>cause changes to potential outcomes</a:t>
                </a:r>
                <a:r>
                  <a:rPr lang="en-US" b="1" dirty="0">
                    <a:solidFill>
                      <a:srgbClr val="E84A27"/>
                    </a:solidFill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E84A27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18-year-olds face harsher crime punishments</a:t>
                </a:r>
              </a:p>
              <a:p>
                <a:pPr lvl="1"/>
                <a:r>
                  <a:rPr lang="en-US" dirty="0"/>
                  <a:t>Turning 18 also correlated graduating high school (reduces likelihood of criminal activity, therefore punishments)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>
                    <a:solidFill>
                      <a:srgbClr val="E84A27"/>
                    </a:solidFill>
                  </a:rPr>
                  <a:t>Heaping</a:t>
                </a:r>
                <a:r>
                  <a:rPr lang="en-US" dirty="0"/>
                  <a:t> of running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 worked for </a:t>
                </a:r>
                <a:r>
                  <a:rPr lang="en-US" b="1" dirty="0"/>
                  <a:t>three and a half hours </a:t>
                </a:r>
                <a:r>
                  <a:rPr lang="en-US" dirty="0"/>
                  <a:t>versus 3.482634… hours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E0128D-7A85-4C9E-926D-C7FB75DB4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59"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209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7B1E8-FBE0-2012-7BD9-3A43FED3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(1) Check data for bunching (D)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E8C17F-EAC8-EF5D-F530-C2022424B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8431"/>
            <a:ext cx="10515600" cy="3473838"/>
          </a:xfrm>
        </p:spPr>
      </p:pic>
    </p:spTree>
    <p:extLst>
      <p:ext uri="{BB962C8B-B14F-4D97-AF65-F5344CB8AC3E}">
        <p14:creationId xmlns:p14="http://schemas.microsoft.com/office/powerpoint/2010/main" val="162313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89BE-DD0F-DA71-39AB-C3FEA042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Bunching with Earned Income Tax Credit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13C94-138B-7130-5CF6-18225A93B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614" y="1143000"/>
            <a:ext cx="6514771" cy="4584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B0026-B544-88CF-6272-7908C601D31E}"/>
              </a:ext>
            </a:extLst>
          </p:cNvPr>
          <p:cNvSpPr txBox="1"/>
          <p:nvPr/>
        </p:nvSpPr>
        <p:spPr>
          <a:xfrm>
            <a:off x="1269507" y="6010183"/>
            <a:ext cx="5202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Mortenson and Whitten (2020)</a:t>
            </a:r>
          </a:p>
          <a:p>
            <a:r>
              <a:rPr lang="en-US" dirty="0">
                <a:solidFill>
                  <a:schemeClr val="bg1"/>
                </a:solidFill>
              </a:rPr>
              <a:t>Bunching to maximize tax credits</a:t>
            </a:r>
          </a:p>
        </p:txBody>
      </p:sp>
    </p:spTree>
    <p:extLst>
      <p:ext uri="{BB962C8B-B14F-4D97-AF65-F5344CB8AC3E}">
        <p14:creationId xmlns:p14="http://schemas.microsoft.com/office/powerpoint/2010/main" val="3348853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0EE6-69C8-E5C5-F9DD-76238E1F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(2) Check for balance of covariates and placebos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9AE2AA-4DCB-AFDF-64E9-1945E39B0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242" y="1143000"/>
            <a:ext cx="6521515" cy="4584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DD9664-F1AE-CF46-191C-8C10A9F05FE9}"/>
              </a:ext>
            </a:extLst>
          </p:cNvPr>
          <p:cNvSpPr txBox="1"/>
          <p:nvPr/>
        </p:nvSpPr>
        <p:spPr>
          <a:xfrm>
            <a:off x="1269506" y="6010183"/>
            <a:ext cx="6054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Lee, Moretti, and Butler (2004)</a:t>
            </a:r>
          </a:p>
          <a:p>
            <a:r>
              <a:rPr lang="en-US" dirty="0">
                <a:solidFill>
                  <a:schemeClr val="bg1"/>
                </a:solidFill>
              </a:rPr>
              <a:t>Effect of winning a close election on winning </a:t>
            </a:r>
            <a:r>
              <a:rPr lang="en-US" i="1" dirty="0">
                <a:solidFill>
                  <a:schemeClr val="bg1"/>
                </a:solidFill>
              </a:rPr>
              <a:t>next</a:t>
            </a:r>
            <a:r>
              <a:rPr lang="en-US" dirty="0">
                <a:solidFill>
                  <a:schemeClr val="bg1"/>
                </a:solidFill>
              </a:rPr>
              <a:t> elections</a:t>
            </a:r>
          </a:p>
        </p:txBody>
      </p:sp>
    </p:spTree>
    <p:extLst>
      <p:ext uri="{BB962C8B-B14F-4D97-AF65-F5344CB8AC3E}">
        <p14:creationId xmlns:p14="http://schemas.microsoft.com/office/powerpoint/2010/main" val="989414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079EC-6F18-3F0C-4679-3BF08B6A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(3) Plot a histogram of your running variable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48A652-88A4-96A4-0507-D55650415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877" y="1143000"/>
            <a:ext cx="9410246" cy="4584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C65CED-4403-DDB4-C24D-C81DA8D7EEE5}"/>
              </a:ext>
            </a:extLst>
          </p:cNvPr>
          <p:cNvSpPr txBox="1"/>
          <p:nvPr/>
        </p:nvSpPr>
        <p:spPr>
          <a:xfrm>
            <a:off x="1269506" y="6010183"/>
            <a:ext cx="6693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Almond et al. (2010)</a:t>
            </a:r>
          </a:p>
          <a:p>
            <a:r>
              <a:rPr lang="en-US" dirty="0">
                <a:solidFill>
                  <a:schemeClr val="bg1"/>
                </a:solidFill>
              </a:rPr>
              <a:t>Effect of increased medical attention for infants below 1500 grams</a:t>
            </a:r>
          </a:p>
        </p:txBody>
      </p:sp>
    </p:spTree>
    <p:extLst>
      <p:ext uri="{BB962C8B-B14F-4D97-AF65-F5344CB8AC3E}">
        <p14:creationId xmlns:p14="http://schemas.microsoft.com/office/powerpoint/2010/main" val="3040588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68E0-7566-C830-153E-D1193C6B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Lindo et al. (2010) “Ability, Gender, and Performance Standards:</a:t>
            </a:r>
            <a:br>
              <a:rPr lang="en-US" dirty="0"/>
            </a:br>
            <a:r>
              <a:rPr lang="en-US" dirty="0"/>
              <a:t>Evidence from Academic Probation”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25165-EC63-674E-E831-42360ACF3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effects of being put on academic probation?</a:t>
            </a:r>
          </a:p>
        </p:txBody>
      </p:sp>
    </p:spTree>
    <p:extLst>
      <p:ext uri="{BB962C8B-B14F-4D97-AF65-F5344CB8AC3E}">
        <p14:creationId xmlns:p14="http://schemas.microsoft.com/office/powerpoint/2010/main" val="3358894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C03F1-3473-984B-19CC-9279B0AA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Lindo et al. (2010)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1B536-3BC6-0B07-2CBA-5F43E589E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Question</a:t>
            </a:r>
            <a:r>
              <a:rPr lang="en-US" dirty="0"/>
              <a:t>: What effect does academic probation have on students’ academic performance?</a:t>
            </a:r>
          </a:p>
          <a:p>
            <a:pPr marL="0" indent="0">
              <a:buNone/>
            </a:pPr>
            <a:r>
              <a:rPr lang="en-US" u="sng" dirty="0"/>
              <a:t>Setting</a:t>
            </a:r>
            <a:r>
              <a:rPr lang="en-US" dirty="0"/>
              <a:t>:</a:t>
            </a:r>
          </a:p>
          <a:p>
            <a:r>
              <a:rPr lang="en-US" dirty="0"/>
              <a:t>A large Canadian university with 3 campuses</a:t>
            </a:r>
          </a:p>
          <a:p>
            <a:r>
              <a:rPr lang="en-US" dirty="0"/>
              <a:t>Having a GPA </a:t>
            </a:r>
            <a:r>
              <a:rPr lang="en-US" b="1" i="1" dirty="0"/>
              <a:t>below</a:t>
            </a:r>
            <a:r>
              <a:rPr lang="en-US" dirty="0"/>
              <a:t> a cutoff (1.5 and 1.6) triggers academic probation</a:t>
            </a:r>
          </a:p>
          <a:p>
            <a:pPr lvl="1"/>
            <a:r>
              <a:rPr lang="en-US" dirty="0"/>
              <a:t>A letter is sent specifying “… why the student has been placed on probation, how to regain good academic standing, and the consequences of failing to improve.”</a:t>
            </a:r>
          </a:p>
        </p:txBody>
      </p:sp>
    </p:spTree>
    <p:extLst>
      <p:ext uri="{BB962C8B-B14F-4D97-AF65-F5344CB8AC3E}">
        <p14:creationId xmlns:p14="http://schemas.microsoft.com/office/powerpoint/2010/main" val="2267887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CCE87-AB5B-FFA2-62F6-0BC4B719F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Lindo et al. (2010) Methodology &amp;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9871-1F74-D315-CC5E-3E7366904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Empirical design: RDD using probation cutoff rule</a:t>
            </a:r>
          </a:p>
          <a:p>
            <a:r>
              <a:rPr lang="en-US" dirty="0"/>
              <a:t>Because GPA is discrete (e.g. 2.32), adjust standard errors with clustering on GPA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Summary of findings (the LATEs):</a:t>
            </a:r>
          </a:p>
          <a:p>
            <a:r>
              <a:rPr lang="en-US" dirty="0"/>
              <a:t>Probation induces some students to leave college</a:t>
            </a:r>
          </a:p>
          <a:p>
            <a:r>
              <a:rPr lang="en-US" dirty="0"/>
              <a:t>Conditional on staying, GPAs improve</a:t>
            </a:r>
          </a:p>
          <a:p>
            <a:r>
              <a:rPr lang="en-US" dirty="0"/>
              <a:t>Students from upper half of HS grade distribution take longer to graduate</a:t>
            </a:r>
          </a:p>
        </p:txBody>
      </p:sp>
    </p:spTree>
    <p:extLst>
      <p:ext uri="{BB962C8B-B14F-4D97-AF65-F5344CB8AC3E}">
        <p14:creationId xmlns:p14="http://schemas.microsoft.com/office/powerpoint/2010/main" val="7328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09B8-D602-ED3B-DA5A-60537B6C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RDD identification is from threshold decisions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5E61F2-0F00-409A-2ECC-B8EA909E39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Some decisions are made by thresholds:</a:t>
                </a:r>
              </a:p>
              <a:p>
                <a:r>
                  <a:rPr lang="en-US" dirty="0"/>
                  <a:t>Blood-alcohol content of 0.08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DWI</a:t>
                </a:r>
              </a:p>
              <a:p>
                <a:r>
                  <a:rPr lang="en-US" dirty="0"/>
                  <a:t>SAT/ACT scores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admitted to university</a:t>
                </a:r>
              </a:p>
              <a:p>
                <a:r>
                  <a:rPr lang="en-US" dirty="0"/>
                  <a:t>Age 21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can be served alcohol</a:t>
                </a:r>
              </a:p>
              <a:p>
                <a:r>
                  <a:rPr lang="en-US" dirty="0"/>
                  <a:t>Age 65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Eligible for Medicare</a:t>
                </a:r>
              </a:p>
              <a:p>
                <a:r>
                  <a:rPr lang="en-US" dirty="0"/>
                  <a:t>Income &lt; ~$15,000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Eligible for Earned Income Tax Credit</a:t>
                </a:r>
              </a:p>
              <a:p>
                <a:r>
                  <a:rPr lang="en-US" dirty="0"/>
                  <a:t>50% vote share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win an election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Crossing a threshold determines treatment status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5E61F2-0F00-409A-2ECC-B8EA909E39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57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18B8F-1222-36E8-22A2-9AAD85525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Threshold identification resolves selection bias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6A190F-3BA3-E0A2-BBBB-9D04E29C22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63451"/>
            <a:ext cx="5181600" cy="21358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F2173B-53DD-ED81-8BFD-A75AD523BFA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Figure (A)</a:t>
                </a:r>
              </a:p>
              <a:p>
                <a:r>
                  <a:rPr lang="en-US" b="0" dirty="0"/>
                  <a:t>The </a:t>
                </a:r>
                <a:r>
                  <a:rPr lang="en-US" b="1" dirty="0">
                    <a:solidFill>
                      <a:srgbClr val="E84A27"/>
                    </a:solidFill>
                  </a:rPr>
                  <a:t>running variable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determines both treatment status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endogenous (e.g. a choice)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Figure (B)</a:t>
                </a:r>
              </a:p>
              <a:p>
                <a:r>
                  <a:rPr lang="en-US" dirty="0"/>
                  <a:t>At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people are forced into treatment</a:t>
                </a:r>
              </a:p>
              <a:p>
                <a:r>
                  <a:rPr lang="en-US" dirty="0"/>
                  <a:t>“The choice is removed”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F2173B-53DD-ED81-8BFD-A75AD523BF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676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18B8F-1222-36E8-22A2-9AAD85525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1102266" cy="599492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Identification requires continuous potential outcomes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6A190F-3BA3-E0A2-BBBB-9D04E29C22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63451"/>
            <a:ext cx="5181600" cy="21358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F2173B-53DD-ED81-8BFD-A75AD523BFA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Continuity assumption</a:t>
                </a:r>
              </a:p>
              <a:p>
                <a:r>
                  <a:rPr lang="en-US" dirty="0"/>
                  <a:t>The cutoff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cannot be endogenous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must be “as good as randomly assigned”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other words:</a:t>
                </a:r>
              </a:p>
              <a:p>
                <a:r>
                  <a:rPr lang="en-US" dirty="0"/>
                  <a:t>Potential outcomes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/>
                  <a:t> must be continuous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F2173B-53DD-ED81-8BFD-A75AD523BF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 r="-3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64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A715-8619-E38E-9F3A-E1C71C89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Binned Scatter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A026007-C369-F81B-9651-9BD12BC58C6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Plotting the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value for bins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value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A026007-C369-F81B-9651-9BD12BC58C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28" t="-5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881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125B-3E8D-7417-7B9C-A2082C27E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2900"/>
            <a:ext cx="10709635" cy="646656"/>
          </a:xfrm>
        </p:spPr>
        <p:txBody>
          <a:bodyPr>
            <a:normAutofit fontScale="90000"/>
          </a:bodyPr>
          <a:lstStyle/>
          <a:p>
            <a:r>
              <a:rPr lang="en-US" dirty="0"/>
              <a:t>Large data scatterplots show where the data are not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E25A84-F79E-7305-CFF8-1CEF6F9CF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827" y="1143000"/>
            <a:ext cx="8516346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55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961D-DDD9-02B3-4F22-22C947714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 data scatterplots “hide” the data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D4C169A-333D-126E-53A6-538FFDB2FB9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each “slice”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what is the average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Hard to tell from the figure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Solution: binned scatterplot</a:t>
                </a:r>
              </a:p>
              <a:p>
                <a:r>
                  <a:rPr lang="en-US" dirty="0"/>
                  <a:t>Divide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variable into equal sized bins </a:t>
                </a:r>
              </a:p>
              <a:p>
                <a:pPr lvl="1"/>
                <a:r>
                  <a:rPr lang="en-US" dirty="0"/>
                  <a:t>(9, 9.5], (9.5, 10], (10, 10.5], …</a:t>
                </a:r>
              </a:p>
              <a:p>
                <a:r>
                  <a:rPr lang="en-US" dirty="0"/>
                  <a:t>Plot the average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for each bin versus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bin midpoint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D4C169A-333D-126E-53A6-538FFDB2FB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71" t="-2267" r="-3412" b="-3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954214-2A61-B75D-032B-1A4B18250A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36647"/>
            <a:ext cx="5181600" cy="27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4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65EC47F-023D-40DE-A3A8-489C5F7C0806}" vid="{FB3243C5-C343-4069-B235-909FA55236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ECON 490</Template>
  <TotalTime>1233</TotalTime>
  <Words>1272</Words>
  <Application>Microsoft Office PowerPoint</Application>
  <PresentationFormat>Widescreen</PresentationFormat>
  <Paragraphs>179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Consolas</vt:lpstr>
      <vt:lpstr>Office Theme</vt:lpstr>
      <vt:lpstr>RDD1: Sharp</vt:lpstr>
      <vt:lpstr>Overview</vt:lpstr>
      <vt:lpstr>RDD Intuition</vt:lpstr>
      <vt:lpstr>RDD identification is from threshold decisions</vt:lpstr>
      <vt:lpstr>Threshold identification resolves selection bias</vt:lpstr>
      <vt:lpstr>Identification requires continuous potential outcomes</vt:lpstr>
      <vt:lpstr>Binned Scatter Plots</vt:lpstr>
      <vt:lpstr>Large data scatterplots show where the data are not</vt:lpstr>
      <vt:lpstr>Large data scatterplots “hide” the data distribution</vt:lpstr>
      <vt:lpstr>Binned scatterplots summarize the data</vt:lpstr>
      <vt:lpstr>Binned scatterplots hide the data distribution </vt:lpstr>
      <vt:lpstr>RDD is similar to IV</vt:lpstr>
      <vt:lpstr>An example: Hoekstra (2009)</vt:lpstr>
      <vt:lpstr>First-stage: does threshold c_0 predict treatment D?</vt:lpstr>
      <vt:lpstr>Reduced form: is outcome Y discontinuous at c_0?</vt:lpstr>
      <vt:lpstr>RDD estimates the LATE</vt:lpstr>
      <vt:lpstr>Estimating Sharp RDDs</vt:lpstr>
      <vt:lpstr>Require “smooth” Y^1 and Y^0 around threshold</vt:lpstr>
      <vt:lpstr>Counterfactual is absence of cutoff c_o decision</vt:lpstr>
      <vt:lpstr>RDD is fundamentally an extrapolation problem</vt:lpstr>
      <vt:lpstr>RDD is only causal around the cutoff c_0</vt:lpstr>
      <vt:lpstr>Potential outcomes produces RDD regression</vt:lpstr>
      <vt:lpstr>RDD with real-world data may be non-linear</vt:lpstr>
      <vt:lpstr>Non-linear data generating process</vt:lpstr>
      <vt:lpstr>Be careful with non-linear relationships</vt:lpstr>
      <vt:lpstr>Consider adding a quadratic term (X_i^2 )</vt:lpstr>
      <vt:lpstr>Keep polynomial order around 1 or 2</vt:lpstr>
      <vt:lpstr>Center the running variable for correct causal effect</vt:lpstr>
      <vt:lpstr>Identification Challenges</vt:lpstr>
      <vt:lpstr>Considerations for identification violations</vt:lpstr>
      <vt:lpstr>(1) Check data for bunching (D)</vt:lpstr>
      <vt:lpstr>Bunching with Earned Income Tax Credit</vt:lpstr>
      <vt:lpstr>(2) Check for balance of covariates and placebos</vt:lpstr>
      <vt:lpstr>(3) Plot a histogram of your running variable</vt:lpstr>
      <vt:lpstr>Lindo et al. (2010) “Ability, Gender, and Performance Standards: Evidence from Academic Probation”</vt:lpstr>
      <vt:lpstr>Lindo et al. (2010) Overview</vt:lpstr>
      <vt:lpstr>Lindo et al. (2010) Methodology &amp; 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RDD1: Sharp</dc:title>
  <dc:creator>Oolman, Julian Wade</dc:creator>
  <cp:lastModifiedBy>Julian Wade</cp:lastModifiedBy>
  <cp:revision>7</cp:revision>
  <dcterms:created xsi:type="dcterms:W3CDTF">2022-10-24T21:25:48Z</dcterms:created>
  <dcterms:modified xsi:type="dcterms:W3CDTF">2023-03-28T21:45:17Z</dcterms:modified>
</cp:coreProperties>
</file>